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332" r:id="rId2"/>
    <p:sldId id="333" r:id="rId3"/>
    <p:sldId id="351" r:id="rId4"/>
    <p:sldId id="337" r:id="rId5"/>
    <p:sldId id="339" r:id="rId6"/>
    <p:sldId id="343" r:id="rId7"/>
    <p:sldId id="340" r:id="rId8"/>
    <p:sldId id="336" r:id="rId9"/>
    <p:sldId id="344" r:id="rId10"/>
    <p:sldId id="345" r:id="rId11"/>
    <p:sldId id="352" r:id="rId12"/>
    <p:sldId id="342" r:id="rId13"/>
    <p:sldId id="34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osh Gumalapuram" initials="SG" lastIdx="1" clrIdx="0">
    <p:extLst>
      <p:ext uri="{19B8F6BF-5375-455C-9EA6-DF929625EA0E}">
        <p15:presenceInfo xmlns:p15="http://schemas.microsoft.com/office/powerpoint/2012/main" userId="2ea463b4e4208c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CC"/>
    <a:srgbClr val="66FF99"/>
    <a:srgbClr val="84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C360-1451-4FAC-96AE-AED9435A5117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F04D0-699D-4D6B-A94F-1A7A83CC3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5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5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9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7140-E761-4776-BB05-B90A68E34D64}" type="datetimeFigureOut">
              <a:rPr lang="en-US" smtClean="0"/>
              <a:pPr/>
              <a:t>16-Jan-20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F75C-1349-4428-A080-E4DEDA9691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D:\1.PGPBA\01. Marketing\GL High Res Logos\Greatlearning Logo_160915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-25898"/>
            <a:ext cx="2362200" cy="3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 userDrawn="1"/>
        </p:nvSpPr>
        <p:spPr>
          <a:xfrm>
            <a:off x="45026" y="842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45026" y="2373076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hyperlink" Target="http://archive.ics.uci.edu/ml/datasets/Bank+Marketing" TargetMode="External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79DA65-E529-4A7D-B37A-752DE94B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81" y="381000"/>
            <a:ext cx="8534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Project Report 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Bank Marketing (Long term deposit subscription)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Submitted by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Group No. 4 [Batch: Sep 2019, L</a:t>
            </a:r>
            <a:r>
              <a:rPr kumimoji="0" lang="en-US" altLang="en-US" sz="14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ocation: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Chennai]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Group Members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Balaaje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V S - WFPBXFVJ7A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Govindha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Raju - ZWTCM7P0RN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Hari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krishna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 - G55O0WR054</a:t>
            </a:r>
            <a:endParaRPr lang="en-US" altLang="en-US" sz="600" dirty="0"/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Rajasekaran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 - B6CJWAGHCM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Santhosh G S – F1MTKDTJGM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086100" lvl="6" indent="-342900" algn="just">
              <a:buFont typeface="+mj-lt"/>
              <a:buAutoNum type="arabi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Vignesh B – F4CU6UC8TX</a:t>
            </a:r>
          </a:p>
          <a:p>
            <a:pPr marL="3086100" lvl="6" indent="-342900" algn="just">
              <a:buFont typeface="+mj-lt"/>
              <a:buAutoNum type="arabicPeriod"/>
            </a:pPr>
            <a:endParaRPr lang="en-US" altLang="en-US" sz="1400" b="1" dirty="0"/>
          </a:p>
          <a:p>
            <a:pPr marL="3086100" lvl="6" indent="-342900" algn="just">
              <a:buFont typeface="+mj-lt"/>
              <a:buAutoNum type="arabicPeriod"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Research Supervisor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Mr.Subramanian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 V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Great Lakes Institute of Management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EA2F5ED9-544C-4342-B77C-CD7DBE12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83262"/>
            <a:ext cx="2438400" cy="10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5228D6-448D-4AA5-952C-7A47AAF55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275138"/>
            <a:ext cx="3124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96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EVALUATION METRICS FROM TRAIN TEST SPLIT (70/30)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E295465-A71B-4CC6-B2D4-EED9FAA85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35875"/>
              </p:ext>
            </p:extLst>
          </p:nvPr>
        </p:nvGraphicFramePr>
        <p:xfrm>
          <a:off x="650696" y="386696"/>
          <a:ext cx="8264704" cy="3042303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{D113A9D2-9D6B-4929-AA2D-F23B5EE8CBE7}</a:tableStyleId>
              </a:tblPr>
              <a:tblGrid>
                <a:gridCol w="2250899">
                  <a:extLst>
                    <a:ext uri="{9D8B030D-6E8A-4147-A177-3AD203B41FA5}">
                      <a16:colId xmlns:a16="http://schemas.microsoft.com/office/drawing/2014/main" val="2198253303"/>
                    </a:ext>
                  </a:extLst>
                </a:gridCol>
                <a:gridCol w="1475542">
                  <a:extLst>
                    <a:ext uri="{9D8B030D-6E8A-4147-A177-3AD203B41FA5}">
                      <a16:colId xmlns:a16="http://schemas.microsoft.com/office/drawing/2014/main" val="3959768814"/>
                    </a:ext>
                  </a:extLst>
                </a:gridCol>
                <a:gridCol w="1353915">
                  <a:extLst>
                    <a:ext uri="{9D8B030D-6E8A-4147-A177-3AD203B41FA5}">
                      <a16:colId xmlns:a16="http://schemas.microsoft.com/office/drawing/2014/main" val="1088074663"/>
                    </a:ext>
                  </a:extLst>
                </a:gridCol>
                <a:gridCol w="886842">
                  <a:extLst>
                    <a:ext uri="{9D8B030D-6E8A-4147-A177-3AD203B41FA5}">
                      <a16:colId xmlns:a16="http://schemas.microsoft.com/office/drawing/2014/main" val="96182927"/>
                    </a:ext>
                  </a:extLst>
                </a:gridCol>
                <a:gridCol w="743229">
                  <a:extLst>
                    <a:ext uri="{9D8B030D-6E8A-4147-A177-3AD203B41FA5}">
                      <a16:colId xmlns:a16="http://schemas.microsoft.com/office/drawing/2014/main" val="3086277589"/>
                    </a:ext>
                  </a:extLst>
                </a:gridCol>
                <a:gridCol w="811048">
                  <a:extLst>
                    <a:ext uri="{9D8B030D-6E8A-4147-A177-3AD203B41FA5}">
                      <a16:colId xmlns:a16="http://schemas.microsoft.com/office/drawing/2014/main" val="3365460320"/>
                    </a:ext>
                  </a:extLst>
                </a:gridCol>
                <a:gridCol w="743229">
                  <a:extLst>
                    <a:ext uri="{9D8B030D-6E8A-4147-A177-3AD203B41FA5}">
                      <a16:colId xmlns:a16="http://schemas.microsoft.com/office/drawing/2014/main" val="3503571403"/>
                    </a:ext>
                  </a:extLst>
                </a:gridCol>
              </a:tblGrid>
              <a:tr h="42960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ACCURACY_TRAIN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ACCURACY_TEST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ROC_AUC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353862"/>
                  </a:ext>
                </a:extLst>
              </a:tr>
              <a:tr h="27177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0.21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0.30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101324"/>
                  </a:ext>
                </a:extLst>
              </a:tr>
              <a:tr h="21918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0.18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0.26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414686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NAVIES BAYES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0.09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0.08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0.07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1.00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0.13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03050"/>
                  </a:ext>
                </a:extLst>
              </a:tr>
              <a:tr h="29812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ENTROPY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12501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GINI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0.70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63224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0.31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451755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BAGGING CLASSIFIER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0.99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0.34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258748"/>
                  </a:ext>
                </a:extLst>
              </a:tr>
              <a:tr h="28055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0.27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0.35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174591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IN" sz="1200" b="1" u="none" strike="noStrike" kern="1200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 CLASSIFIER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0.94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0.59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0.34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0.66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0.43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5290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EF6D0BE-27DB-425F-AD58-1167E34CE9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0350"/>
          <a:stretch/>
        </p:blipFill>
        <p:spPr>
          <a:xfrm>
            <a:off x="572784" y="4083781"/>
            <a:ext cx="5791200" cy="2833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0FC18-1174-4401-80A3-E78458B24671}"/>
              </a:ext>
            </a:extLst>
          </p:cNvPr>
          <p:cNvSpPr txBox="1"/>
          <p:nvPr/>
        </p:nvSpPr>
        <p:spPr>
          <a:xfrm>
            <a:off x="650697" y="3550616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K FOLD CROSS VALIDATION (N=5) ACCURACY,BIAS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11249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CF9BE6-98D2-49E7-98CD-1BA092DAE126}"/>
              </a:ext>
            </a:extLst>
          </p:cNvPr>
          <p:cNvSpPr txBox="1"/>
          <p:nvPr/>
        </p:nvSpPr>
        <p:spPr>
          <a:xfrm>
            <a:off x="704852" y="214029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FINAL MODEL - LIGHT GBM: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458E3-808E-4E55-8BCF-4C9EFFDC7BDA}"/>
              </a:ext>
            </a:extLst>
          </p:cNvPr>
          <p:cNvSpPr txBox="1"/>
          <p:nvPr/>
        </p:nvSpPr>
        <p:spPr>
          <a:xfrm>
            <a:off x="704852" y="914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CONFUSION MATRIX: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7DFE67D-114E-476F-A6BC-BCE1CEEE5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r="9520"/>
          <a:stretch/>
        </p:blipFill>
        <p:spPr bwMode="auto">
          <a:xfrm>
            <a:off x="457200" y="1447799"/>
            <a:ext cx="3429000" cy="317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9B69-3DA5-49F4-8D1A-349DE2942CB0}"/>
              </a:ext>
            </a:extLst>
          </p:cNvPr>
          <p:cNvSpPr txBox="1"/>
          <p:nvPr/>
        </p:nvSpPr>
        <p:spPr>
          <a:xfrm>
            <a:off x="1022814" y="4658451"/>
            <a:ext cx="2847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EVALUATION METRICS:</a:t>
            </a:r>
          </a:p>
          <a:p>
            <a:r>
              <a:rPr lang="en-US" b="1" dirty="0"/>
              <a:t>ACCURACY =  0.88</a:t>
            </a:r>
          </a:p>
          <a:p>
            <a:r>
              <a:rPr lang="en-US" b="1" dirty="0"/>
              <a:t>PRECISION  =  0.36</a:t>
            </a:r>
          </a:p>
          <a:p>
            <a:r>
              <a:rPr lang="en-US" b="1" dirty="0"/>
              <a:t>RECALL         = 0.88</a:t>
            </a:r>
          </a:p>
          <a:p>
            <a:r>
              <a:rPr lang="en-US" b="1" dirty="0"/>
              <a:t>F1 SCORE     =  0.52</a:t>
            </a:r>
          </a:p>
          <a:p>
            <a:r>
              <a:rPr lang="en-US" b="1" dirty="0"/>
              <a:t>ROC_AUC     =  0.88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B77F7F45-5DDB-443C-9262-E6F966B7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31704"/>
            <a:ext cx="4414780" cy="2921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10C778-CCB8-4DA3-9604-D0629E2AD4C3}"/>
              </a:ext>
            </a:extLst>
          </p:cNvPr>
          <p:cNvSpPr txBox="1"/>
          <p:nvPr/>
        </p:nvSpPr>
        <p:spPr>
          <a:xfrm>
            <a:off x="5029200" y="1981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ROC_AUC CURVE:</a:t>
            </a:r>
          </a:p>
        </p:txBody>
      </p:sp>
    </p:spTree>
    <p:extLst>
      <p:ext uri="{BB962C8B-B14F-4D97-AF65-F5344CB8AC3E}">
        <p14:creationId xmlns:p14="http://schemas.microsoft.com/office/powerpoint/2010/main" val="170233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D3D4D5-2FF0-4AD1-8639-AC7FC78FADEF}"/>
              </a:ext>
            </a:extLst>
          </p:cNvPr>
          <p:cNvSpPr/>
          <p:nvPr/>
        </p:nvSpPr>
        <p:spPr>
          <a:xfrm>
            <a:off x="369216" y="762000"/>
            <a:ext cx="87630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  <a:spcAft>
                <a:spcPts val="750"/>
              </a:spcAft>
            </a:pPr>
            <a:r>
              <a:rPr lang="en-US" sz="2000" b="1" u="sng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outcome:</a:t>
            </a:r>
            <a:endParaRPr lang="en-IN" sz="2000" b="1" u="sng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Previous campaign data shows whether the customer subscribed to term deposits as a result of that campaign or not. Using this, we developed various Machine Learning models to predict whether customer will subscribe to term deposits or not. 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Among all models, Light BGM gives the highest AUC and Recall scores when compared to other models.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When we implement this model to our new marketing campaign, it can efficiently target the interested customers and will be less bothering to uninterested customers.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EAEFC6-BA02-4042-B0CD-883C29EE6603}"/>
              </a:ext>
            </a:extLst>
          </p:cNvPr>
          <p:cNvSpPr/>
          <p:nvPr/>
        </p:nvSpPr>
        <p:spPr>
          <a:xfrm>
            <a:off x="476053" y="3657600"/>
            <a:ext cx="8549326" cy="292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500"/>
              </a:spcBef>
              <a:spcAft>
                <a:spcPts val="750"/>
              </a:spcAft>
            </a:pPr>
            <a:r>
              <a:rPr lang="en-US" sz="2000" b="1" u="sng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outcome:</a:t>
            </a:r>
          </a:p>
          <a:p>
            <a:pPr marL="342900" indent="-342900">
              <a:lnSpc>
                <a:spcPct val="115000"/>
              </a:lnSpc>
              <a:spcBef>
                <a:spcPts val="15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used 10 Tele-marketing executives to call current customers and market our term deposit.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person has a salary of 12 Euro/hr. Previous marketing campaign takes around 75 to 80 days to complete. So, the maximum cost for the bank in the time period is 76,800 Euros.</a:t>
            </a:r>
          </a:p>
          <a:p>
            <a:pPr marL="342900" indent="-342900">
              <a:lnSpc>
                <a:spcPct val="115000"/>
              </a:lnSpc>
              <a:spcBef>
                <a:spcPts val="150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using this model, we can target only the potential customers and can reduce the time spent on uninterested customers. </a:t>
            </a:r>
            <a:endParaRPr lang="en-IN" sz="2000" b="1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7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45026" y="588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Diagonal Corner Rectangle 4"/>
          <p:cNvSpPr/>
          <p:nvPr/>
        </p:nvSpPr>
        <p:spPr>
          <a:xfrm>
            <a:off x="45026" y="2313700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2062" y="1958439"/>
            <a:ext cx="4730338" cy="1546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IN" sz="4000" dirty="0">
              <a:solidFill>
                <a:srgbClr val="0055A0"/>
              </a:solidFill>
            </a:endParaRPr>
          </a:p>
          <a:p>
            <a:pPr lvl="1" algn="l"/>
            <a:r>
              <a:rPr lang="en-IN" sz="4000" dirty="0">
                <a:solidFill>
                  <a:srgbClr val="0055A0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1850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271D2B-AEAD-456A-802C-40BB7EEF6949}"/>
              </a:ext>
            </a:extLst>
          </p:cNvPr>
          <p:cNvSpPr txBox="1"/>
          <p:nvPr/>
        </p:nvSpPr>
        <p:spPr>
          <a:xfrm>
            <a:off x="381000" y="152400"/>
            <a:ext cx="5867400" cy="624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Problem Statement:</a:t>
            </a:r>
            <a:endParaRPr lang="en-IN" sz="2000" b="1" u="sng" dirty="0"/>
          </a:p>
          <a:p>
            <a:pPr>
              <a:lnSpc>
                <a:spcPct val="150000"/>
              </a:lnSpc>
            </a:pPr>
            <a:r>
              <a:rPr lang="en-IN" sz="1600" dirty="0"/>
              <a:t>	A Portuguese bank wants their customers to subscribe to  their new term deposits. Results for previous phone marketing campaign has been provided to the manager who must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make the next marketing campaign more effective.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2000" b="1" u="sng" dirty="0"/>
              <a:t>Challenges of Manager:</a:t>
            </a:r>
            <a:endParaRPr lang="en-IN" sz="2000" u="sng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Customer complaints about irrelevant product calls.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No prior framework to choose which customer to target.</a:t>
            </a:r>
          </a:p>
          <a:p>
            <a:pPr lvl="0">
              <a:lnSpc>
                <a:spcPct val="150000"/>
              </a:lnSpc>
            </a:pPr>
            <a:endParaRPr lang="en-IN" sz="1600" dirty="0"/>
          </a:p>
          <a:p>
            <a:pPr lvl="0">
              <a:lnSpc>
                <a:spcPct val="150000"/>
              </a:lnSpc>
            </a:pPr>
            <a:r>
              <a:rPr lang="en-IN" sz="2000" b="1" u="sng" dirty="0"/>
              <a:t>Objectives: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How to predict whether a customer will subscribe to a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term deposit or not?</a:t>
            </a:r>
            <a:endParaRPr lang="en-I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Which determinants would indicate a customer is ready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to subscribe to a term deposit through direct marketing? </a:t>
            </a:r>
            <a:endParaRPr lang="en-I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How to segment term deposit market?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ED462-30B4-46D9-B8C5-F489ADAC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12222"/>
          <a:stretch/>
        </p:blipFill>
        <p:spPr>
          <a:xfrm>
            <a:off x="5505371" y="1447800"/>
            <a:ext cx="3638629" cy="51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B36B62-D4D0-4246-BF1C-40870C3B4299}"/>
              </a:ext>
            </a:extLst>
          </p:cNvPr>
          <p:cNvSpPr txBox="1"/>
          <p:nvPr/>
        </p:nvSpPr>
        <p:spPr>
          <a:xfrm>
            <a:off x="-145273" y="53448"/>
            <a:ext cx="678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 Set Source:</a:t>
            </a:r>
          </a:p>
          <a:p>
            <a:pPr algn="ctr"/>
            <a:r>
              <a:rPr lang="en-IN" u="sng" dirty="0">
                <a:hlinkClick r:id="rId3"/>
              </a:rPr>
              <a:t>http://archive.ics.uci.edu/ml/datasets/Bank+Marketing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AC17B0-D64D-4380-86FB-68720ACCFA10}"/>
              </a:ext>
            </a:extLst>
          </p:cNvPr>
          <p:cNvSpPr/>
          <p:nvPr/>
        </p:nvSpPr>
        <p:spPr>
          <a:xfrm>
            <a:off x="3420472" y="978917"/>
            <a:ext cx="749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EA58E-FAC2-4D30-845D-8CAC7A9BD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58" y="1088982"/>
            <a:ext cx="2308954" cy="1321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EDD92-3A39-4D6A-9966-5DC7E9A9E920}"/>
              </a:ext>
            </a:extLst>
          </p:cNvPr>
          <p:cNvSpPr/>
          <p:nvPr/>
        </p:nvSpPr>
        <p:spPr>
          <a:xfrm>
            <a:off x="3155014" y="1836412"/>
            <a:ext cx="12807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Marital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EE1EF-3684-4F76-9463-A6986A5D865D}"/>
              </a:ext>
            </a:extLst>
          </p:cNvPr>
          <p:cNvSpPr/>
          <p:nvPr/>
        </p:nvSpPr>
        <p:spPr>
          <a:xfrm>
            <a:off x="3434046" y="1421654"/>
            <a:ext cx="6880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Job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B3D8C-9BDE-4C9A-8428-41DE73359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0" y="2619879"/>
            <a:ext cx="2022028" cy="1941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BCAE48-6EDF-4513-9C35-246FF7639F3E}"/>
              </a:ext>
            </a:extLst>
          </p:cNvPr>
          <p:cNvSpPr/>
          <p:nvPr/>
        </p:nvSpPr>
        <p:spPr>
          <a:xfrm>
            <a:off x="3027722" y="2670694"/>
            <a:ext cx="1574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contact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4CE41-1E63-4B16-B014-8DC51C423410}"/>
              </a:ext>
            </a:extLst>
          </p:cNvPr>
          <p:cNvSpPr/>
          <p:nvPr/>
        </p:nvSpPr>
        <p:spPr>
          <a:xfrm>
            <a:off x="3245627" y="3131285"/>
            <a:ext cx="1175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month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25815B-7C34-442A-8C1E-C6BDB5E8458C}"/>
              </a:ext>
            </a:extLst>
          </p:cNvPr>
          <p:cNvSpPr/>
          <p:nvPr/>
        </p:nvSpPr>
        <p:spPr>
          <a:xfrm>
            <a:off x="2804041" y="3497038"/>
            <a:ext cx="202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Day of week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B8B11-F80C-443C-AA86-6DD070B68E21}"/>
              </a:ext>
            </a:extLst>
          </p:cNvPr>
          <p:cNvSpPr/>
          <p:nvPr/>
        </p:nvSpPr>
        <p:spPr>
          <a:xfrm>
            <a:off x="3102094" y="3869883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duration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FDC850-77A4-46F3-953E-8E285F2ED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77" y="2789271"/>
            <a:ext cx="2120835" cy="16996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430D571-E81E-41AB-A41E-9BB24C02A523}"/>
              </a:ext>
            </a:extLst>
          </p:cNvPr>
          <p:cNvSpPr/>
          <p:nvPr/>
        </p:nvSpPr>
        <p:spPr>
          <a:xfrm>
            <a:off x="7185796" y="2635233"/>
            <a:ext cx="20220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campaign</a:t>
            </a:r>
          </a:p>
          <a:p>
            <a:pPr algn="ctr"/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pdays</a:t>
            </a:r>
            <a:endParaRPr lang="en-US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previous</a:t>
            </a:r>
          </a:p>
          <a:p>
            <a:pPr algn="ctr"/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poutcome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9B8ABF-D0E8-42FF-8003-0ABBB75DBC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1" y="4773640"/>
            <a:ext cx="2160836" cy="18120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4CAE4F-D09D-4733-966F-B4659768A88F}"/>
              </a:ext>
            </a:extLst>
          </p:cNvPr>
          <p:cNvSpPr/>
          <p:nvPr/>
        </p:nvSpPr>
        <p:spPr>
          <a:xfrm>
            <a:off x="2174251" y="4676270"/>
            <a:ext cx="33179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emp.var.rate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cons.price.idx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cons.conf.idx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euribor3m</a:t>
            </a:r>
          </a:p>
          <a:p>
            <a:pPr algn="ctr"/>
            <a:r>
              <a:rPr lang="en-US" sz="24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nr.employed</a:t>
            </a:r>
            <a:endParaRPr lang="en-IN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839609-B5D5-4D75-BB03-728A9AC8A8D2}"/>
              </a:ext>
            </a:extLst>
          </p:cNvPr>
          <p:cNvSpPr/>
          <p:nvPr/>
        </p:nvSpPr>
        <p:spPr>
          <a:xfrm>
            <a:off x="5239017" y="4595466"/>
            <a:ext cx="33179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Output variable y (desired target)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6EE87A-DE5A-4985-85A6-CB00ECBC2204}"/>
              </a:ext>
            </a:extLst>
          </p:cNvPr>
          <p:cNvSpPr/>
          <p:nvPr/>
        </p:nvSpPr>
        <p:spPr>
          <a:xfrm>
            <a:off x="7416948" y="867312"/>
            <a:ext cx="167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education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520209-6516-4BBD-9A6B-A44AC570D391}"/>
              </a:ext>
            </a:extLst>
          </p:cNvPr>
          <p:cNvSpPr/>
          <p:nvPr/>
        </p:nvSpPr>
        <p:spPr>
          <a:xfrm>
            <a:off x="7629217" y="1298712"/>
            <a:ext cx="1247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default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51AB11-85C6-4533-B955-A8A785105C2E}"/>
              </a:ext>
            </a:extLst>
          </p:cNvPr>
          <p:cNvSpPr/>
          <p:nvPr/>
        </p:nvSpPr>
        <p:spPr>
          <a:xfrm>
            <a:off x="7558237" y="1711667"/>
            <a:ext cx="1354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housing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0AE8BF-737B-4C70-9CF5-1A5213417D75}"/>
              </a:ext>
            </a:extLst>
          </p:cNvPr>
          <p:cNvSpPr/>
          <p:nvPr/>
        </p:nvSpPr>
        <p:spPr>
          <a:xfrm>
            <a:off x="7835010" y="2119758"/>
            <a:ext cx="835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loan</a:t>
            </a:r>
            <a:endParaRPr lang="en-IN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559D2A5-E601-4AD5-B570-B9E4DDF912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2" y="959803"/>
            <a:ext cx="2068115" cy="1551086"/>
          </a:xfrm>
          <a:prstGeom prst="rect">
            <a:avLst/>
          </a:prstGeom>
        </p:spPr>
      </p:pic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B7717999-E8C0-410E-9204-ACE31807C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337069"/>
              </p:ext>
            </p:extLst>
          </p:nvPr>
        </p:nvGraphicFramePr>
        <p:xfrm>
          <a:off x="4969829" y="5590681"/>
          <a:ext cx="4109502" cy="731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054751">
                  <a:extLst>
                    <a:ext uri="{9D8B030D-6E8A-4147-A177-3AD203B41FA5}">
                      <a16:colId xmlns:a16="http://schemas.microsoft.com/office/drawing/2014/main" val="1395192592"/>
                    </a:ext>
                  </a:extLst>
                </a:gridCol>
                <a:gridCol w="2054751">
                  <a:extLst>
                    <a:ext uri="{9D8B030D-6E8A-4147-A177-3AD203B41FA5}">
                      <a16:colId xmlns:a16="http://schemas.microsoft.com/office/drawing/2014/main" val="4907083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Rows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Columns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1408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41,188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0461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CF4145F-B6CA-49FB-A3D7-0F2C8BD4DE5A}"/>
              </a:ext>
            </a:extLst>
          </p:cNvPr>
          <p:cNvSpPr txBox="1"/>
          <p:nvPr/>
        </p:nvSpPr>
        <p:spPr>
          <a:xfrm flipH="1">
            <a:off x="5090826" y="6385000"/>
            <a:ext cx="391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Missing Values: None </a:t>
            </a:r>
          </a:p>
        </p:txBody>
      </p:sp>
    </p:spTree>
    <p:extLst>
      <p:ext uri="{BB962C8B-B14F-4D97-AF65-F5344CB8AC3E}">
        <p14:creationId xmlns:p14="http://schemas.microsoft.com/office/powerpoint/2010/main" val="258880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F7F1A-14F1-4582-9A3A-29605ED1C479}"/>
              </a:ext>
            </a:extLst>
          </p:cNvPr>
          <p:cNvSpPr txBox="1"/>
          <p:nvPr/>
        </p:nvSpPr>
        <p:spPr>
          <a:xfrm>
            <a:off x="2971800" y="-23692"/>
            <a:ext cx="344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6EF39-2245-4A79-B7CA-2E734B0EABEB}"/>
              </a:ext>
            </a:extLst>
          </p:cNvPr>
          <p:cNvSpPr/>
          <p:nvPr/>
        </p:nvSpPr>
        <p:spPr>
          <a:xfrm>
            <a:off x="708061" y="2991413"/>
            <a:ext cx="4114800" cy="641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600" dirty="0"/>
              <a:t>Lesser the default, better is the term deposit subscription.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DEC90-0C87-4B6A-ADF5-8D751D681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0" r="34568" b="12803"/>
          <a:stretch/>
        </p:blipFill>
        <p:spPr>
          <a:xfrm>
            <a:off x="380999" y="570050"/>
            <a:ext cx="4648200" cy="248294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AFA23-A32E-4415-80FC-E9ECE759AE3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r="33696" b="12382"/>
          <a:stretch/>
        </p:blipFill>
        <p:spPr>
          <a:xfrm>
            <a:off x="4914900" y="536767"/>
            <a:ext cx="4229100" cy="26353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3BC1E0-12B9-4521-B167-C33D88433B74}"/>
              </a:ext>
            </a:extLst>
          </p:cNvPr>
          <p:cNvSpPr/>
          <p:nvPr/>
        </p:nvSpPr>
        <p:spPr>
          <a:xfrm>
            <a:off x="5298897" y="3170451"/>
            <a:ext cx="3845103" cy="641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IN" sz="1600" dirty="0">
                <a:solidFill>
                  <a:srgbClr val="333333"/>
                </a:solidFill>
                <a:ea typeface="Times New Roman" panose="02020603050405020304" pitchFamily="18" charset="0"/>
              </a:rPr>
              <a:t>Customers contacted through cellular has higher subscription rate.</a:t>
            </a:r>
            <a:endParaRPr lang="en-IN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C1F7F6-9259-4242-A4D4-C239964B6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700" r="32858" b="2221"/>
          <a:stretch/>
        </p:blipFill>
        <p:spPr>
          <a:xfrm>
            <a:off x="731519" y="3763501"/>
            <a:ext cx="4183381" cy="2831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65419A3-39CC-456F-9368-EEAD4B9F3A24}"/>
              </a:ext>
            </a:extLst>
          </p:cNvPr>
          <p:cNvSpPr/>
          <p:nvPr/>
        </p:nvSpPr>
        <p:spPr>
          <a:xfrm>
            <a:off x="4495800" y="4575137"/>
            <a:ext cx="4648200" cy="1208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IN" sz="1600" dirty="0"/>
              <a:t>Education is a key factor to predict the term deposit subscription. More the university degree of customer, better is their term deposit subscription.</a:t>
            </a:r>
          </a:p>
        </p:txBody>
      </p:sp>
    </p:spTree>
    <p:extLst>
      <p:ext uri="{BB962C8B-B14F-4D97-AF65-F5344CB8AC3E}">
        <p14:creationId xmlns:p14="http://schemas.microsoft.com/office/powerpoint/2010/main" val="3348936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858467-0B4A-46FB-BCE3-0F828EB54D83}"/>
              </a:ext>
            </a:extLst>
          </p:cNvPr>
          <p:cNvSpPr/>
          <p:nvPr/>
        </p:nvSpPr>
        <p:spPr>
          <a:xfrm>
            <a:off x="5562600" y="990600"/>
            <a:ext cx="36567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/>
              <a:t>Though high in numbers, subscription rate of employees is very less.</a:t>
            </a:r>
          </a:p>
          <a:p>
            <a:pPr lvl="1"/>
            <a:endParaRPr lang="en-IN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600" dirty="0"/>
              <a:t>We can see that the retired and management customers tend to subscribe term deposits more.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1C285A-836E-4C38-8610-8705A8FF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32857" b="3778"/>
          <a:stretch/>
        </p:blipFill>
        <p:spPr>
          <a:xfrm>
            <a:off x="304800" y="153256"/>
            <a:ext cx="5715000" cy="327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9CD795-EAF8-425A-9B36-75B57CDF45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876800" cy="31084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419E64-9E05-4870-A617-9F5ED2C8C2FF}"/>
              </a:ext>
            </a:extLst>
          </p:cNvPr>
          <p:cNvSpPr/>
          <p:nvPr/>
        </p:nvSpPr>
        <p:spPr>
          <a:xfrm>
            <a:off x="5905057" y="4488546"/>
            <a:ext cx="2971800" cy="92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IN" sz="1600" dirty="0">
                <a:solidFill>
                  <a:srgbClr val="333333"/>
                </a:solidFill>
                <a:ea typeface="Times New Roman" panose="02020603050405020304" pitchFamily="18" charset="0"/>
              </a:rPr>
              <a:t>The month of May nearly has the highest number of customers subscribing</a:t>
            </a:r>
            <a:endParaRPr lang="en-IN" sz="16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6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2DE32-5F8B-4DBC-B032-99C513CED9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524000"/>
            <a:ext cx="8534400" cy="358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4C6B1-7052-4035-86D4-5A65BCF48397}"/>
              </a:ext>
            </a:extLst>
          </p:cNvPr>
          <p:cNvSpPr/>
          <p:nvPr/>
        </p:nvSpPr>
        <p:spPr>
          <a:xfrm>
            <a:off x="114300" y="5486400"/>
            <a:ext cx="8915400" cy="76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number of calls is a key factor for the</a:t>
            </a:r>
            <a:r>
              <a:rPr lang="en-IN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probability of opening the term deposit.</a:t>
            </a: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If the customer receives more than 7+ calls, the subscription rate is low.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33765-593B-4BBB-80E3-843A4150F42C}"/>
              </a:ext>
            </a:extLst>
          </p:cNvPr>
          <p:cNvSpPr/>
          <p:nvPr/>
        </p:nvSpPr>
        <p:spPr>
          <a:xfrm>
            <a:off x="1073701" y="888400"/>
            <a:ext cx="73775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Subscription Rate based 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on contacts made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022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183F3-A522-4269-B9C8-6CC4DA06F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7" y="141178"/>
            <a:ext cx="5608806" cy="515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6EA68-961F-4D15-845B-7B24FCE4E0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304800"/>
            <a:ext cx="2514600" cy="2338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B1645-691A-4157-8B9E-8CC9514FB5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399" y="2643252"/>
            <a:ext cx="2133601" cy="1979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7DF2A-A7F9-49DD-A290-5EDB662346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2800" y="4622813"/>
            <a:ext cx="1981200" cy="2174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32E3BB-8A36-4CCF-9FB3-1A893D7958AD}"/>
              </a:ext>
            </a:extLst>
          </p:cNvPr>
          <p:cNvSpPr txBox="1"/>
          <p:nvPr/>
        </p:nvSpPr>
        <p:spPr>
          <a:xfrm>
            <a:off x="457200" y="53340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Emp.var.rate</a:t>
            </a:r>
            <a:r>
              <a:rPr lang="en-IN" dirty="0"/>
              <a:t>, </a:t>
            </a:r>
            <a:r>
              <a:rPr lang="en-IN" dirty="0" err="1"/>
              <a:t>nr.employed</a:t>
            </a:r>
            <a:r>
              <a:rPr lang="en-IN" dirty="0"/>
              <a:t>, euribor3m,cons.price.idx have high correlation among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ea typeface="Times New Roman" panose="02020603050405020304" pitchFamily="18" charset="0"/>
              </a:rPr>
              <a:t>The above plot shows high correlation. So, higher the correlation more accuracy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13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1F0F35-E052-41FF-8B5D-69F06933A761}"/>
              </a:ext>
            </a:extLst>
          </p:cNvPr>
          <p:cNvSpPr txBox="1"/>
          <p:nvPr/>
        </p:nvSpPr>
        <p:spPr>
          <a:xfrm>
            <a:off x="609600" y="147801"/>
            <a:ext cx="250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Before Outlier Removal:</a:t>
            </a:r>
            <a:endParaRPr lang="en-IN" b="1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0A6201-56C5-4A2D-A99D-3D1B2890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/>
          <a:stretch/>
        </p:blipFill>
        <p:spPr>
          <a:xfrm>
            <a:off x="373047" y="465763"/>
            <a:ext cx="5486401" cy="2887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AA138-FD10-4F67-9B1B-8D47550030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t="935" r="24280" b="12327"/>
          <a:stretch/>
        </p:blipFill>
        <p:spPr>
          <a:xfrm>
            <a:off x="5428179" y="685801"/>
            <a:ext cx="3733801" cy="228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F33300-5F2B-4A42-8B9D-4778188BA9BC}"/>
              </a:ext>
            </a:extLst>
          </p:cNvPr>
          <p:cNvSpPr/>
          <p:nvPr/>
        </p:nvSpPr>
        <p:spPr>
          <a:xfrm>
            <a:off x="423315" y="3191839"/>
            <a:ext cx="6172200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b="1" u="sng" dirty="0">
                <a:solidFill>
                  <a:srgbClr val="000000"/>
                </a:solidFill>
                <a:ea typeface="Arial" panose="020B0604020202020204" pitchFamily="34" charset="0"/>
              </a:rPr>
              <a:t>After Outlier Removal using Isolation Forest:</a:t>
            </a:r>
            <a:endParaRPr lang="en-IN" sz="1400" b="1" u="sng" dirty="0">
              <a:effectLst/>
              <a:ea typeface="Arial" panose="020B06040202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81CC6-081C-4CA6-8975-FB1DB3357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2" b="3670"/>
          <a:stretch/>
        </p:blipFill>
        <p:spPr>
          <a:xfrm>
            <a:off x="533400" y="3572838"/>
            <a:ext cx="5326048" cy="298036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0F003DC-79D3-474E-9803-943ACF029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5555" r="28425" b="10889"/>
          <a:stretch/>
        </p:blipFill>
        <p:spPr>
          <a:xfrm>
            <a:off x="5550554" y="3387918"/>
            <a:ext cx="3489049" cy="28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8B7877-0C11-42AB-B329-15385B89808E}"/>
              </a:ext>
            </a:extLst>
          </p:cNvPr>
          <p:cNvSpPr txBox="1"/>
          <p:nvPr/>
        </p:nvSpPr>
        <p:spPr>
          <a:xfrm>
            <a:off x="381000" y="1447800"/>
            <a:ext cx="4724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Removed outliers using Isolation Forest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Statistical significance Test performed.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getdummies</a:t>
            </a:r>
            <a:r>
              <a:rPr lang="en-IN" sz="2000" dirty="0"/>
              <a:t> is used for categorical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Scaled data for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Checked for Dataset Balance(Target)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Without balancing the target, computed the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Balancing is done using SMOTE and oversampling, and then computed the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9EB53-7A7F-4B02-9B87-99672B7A65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3670169" cy="381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DA1B37-E6FE-4897-887C-04FE64D3B6DE}"/>
              </a:ext>
            </a:extLst>
          </p:cNvPr>
          <p:cNvSpPr/>
          <p:nvPr/>
        </p:nvSpPr>
        <p:spPr>
          <a:xfrm>
            <a:off x="1623372" y="228600"/>
            <a:ext cx="5897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99234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10764</TotalTime>
  <Words>801</Words>
  <Application>Microsoft Office PowerPoint</Application>
  <PresentationFormat>On-screen Show (4:3)</PresentationFormat>
  <Paragraphs>187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Santhosh Gumalapuram</cp:lastModifiedBy>
  <cp:revision>387</cp:revision>
  <dcterms:created xsi:type="dcterms:W3CDTF">2017-03-30T12:09:41Z</dcterms:created>
  <dcterms:modified xsi:type="dcterms:W3CDTF">2020-01-18T13:01:09Z</dcterms:modified>
</cp:coreProperties>
</file>